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76" r:id="rId3"/>
    <p:sldId id="258" r:id="rId4"/>
    <p:sldId id="326" r:id="rId5"/>
    <p:sldId id="325" r:id="rId6"/>
    <p:sldId id="274" r:id="rId7"/>
    <p:sldId id="275" r:id="rId8"/>
    <p:sldId id="305" r:id="rId9"/>
    <p:sldId id="306" r:id="rId10"/>
    <p:sldId id="307" r:id="rId11"/>
    <p:sldId id="308" r:id="rId12"/>
    <p:sldId id="309" r:id="rId13"/>
    <p:sldId id="322" r:id="rId14"/>
    <p:sldId id="310" r:id="rId15"/>
    <p:sldId id="324" r:id="rId16"/>
    <p:sldId id="311" r:id="rId17"/>
    <p:sldId id="321" r:id="rId18"/>
    <p:sldId id="313" r:id="rId19"/>
    <p:sldId id="319" r:id="rId20"/>
    <p:sldId id="314" r:id="rId21"/>
    <p:sldId id="315" r:id="rId22"/>
    <p:sldId id="316" r:id="rId23"/>
    <p:sldId id="317" r:id="rId24"/>
    <p:sldId id="318" r:id="rId25"/>
    <p:sldId id="320" r:id="rId26"/>
    <p:sldId id="303" r:id="rId27"/>
    <p:sldId id="297" r:id="rId28"/>
    <p:sldId id="323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BA06"/>
    <a:srgbClr val="F20EB1"/>
    <a:srgbClr val="F8A2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519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ABB54-7973-4C58-88C7-4FA598CF728B}" type="datetimeFigureOut">
              <a:rPr lang="de-DE" smtClean="0"/>
              <a:t>08.12.2019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6DD87-D0DE-49EA-9DBE-039E461C2D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823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7714E5-235D-4993-9826-7C8889CC1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C956FF4-CCD4-4B22-B5E2-3D073DE927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6AF208-AEAB-4B34-8CD2-45A52B0DF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583BA4-5F5B-4743-9109-EE1AD8609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B454B1-5482-4D1F-9789-8CBF121B3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6710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0F7A10-F1B6-41DE-AF4C-C67C4DC8B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5DF7D4E-7C94-46ED-BC94-AE7761244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277C73-98E1-4F8B-8DA0-6A17F9832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07F7E0-992A-4840-8E94-CCAD5A8CE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20E00E-D95F-4AED-964F-86C0727E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005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724A175-8062-46A7-A9A7-3F8B22EF0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2371C19-7878-4AF4-A8E4-07FCCFF969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DDFD0A-2806-4C60-9DCD-055F7BAB7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F00793-40FD-4D23-A230-9EE28966B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F6B80D-3E88-40A2-98BF-4CB8AC89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0282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C4340B-9CB3-48C0-9919-4616C1DD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645098-B9DB-4796-86D8-1FD17C796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FF29B2-6FFB-4510-BD25-342A6AA68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654E7E-3882-4732-9792-635119191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15FB9E-D4CE-45ED-A906-F48879381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4804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C0479B-4E19-4A52-855E-CD8745392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0CCC39-0C41-4B19-B976-0D22AF38F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031F81-8417-4C12-AA51-BCB273875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ED3BE3-57BF-432D-9F7B-4F1CBC7D3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EE02CF-A117-4B34-8D40-F4C64714F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2434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3E97EC-1829-43C0-8431-CF132C3C8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CA77A0-A98F-44D3-BF3A-7F23CB58A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F9BCD8A-AA2F-4BFA-B78F-AE897968B0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74AFE3-7AD4-40E6-B8B0-D74384D5C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97F5D73-7765-41F0-9BE7-85DE77B10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58B8CF4-D6E8-40D0-9195-53C53DFE6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649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BC9D1C-8451-4578-B0EA-4DA48FB96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68EF1C-3837-47F2-B789-A0FB5AD29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7273E87-1298-4D0E-8839-E2CE41D6B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CBF99DF-6E2A-4B4D-9BD8-DEF892F057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AB0E8A7-A348-4FE8-8B70-D7BD28756E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C18EA5-D79A-47BE-9B55-3AAE35986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6F0F87-F71C-4CDD-8FB2-5FAB578F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EB7BAC8-0B09-4885-B759-5D06F25AA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9399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C64D68-5C90-4ABE-9393-3D3BE33FA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A814819-CFB2-43E0-AD4D-2D9E75865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1EE9536-5CBB-4726-888A-27EF5A42C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B6CC50-11D4-4954-A8D2-E8BEA993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5456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F734370-7B6F-4193-BE11-365948A07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B03CA79-B686-4B60-A0C6-D9A307C05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6225FD-6D42-49E7-8715-EE40241A5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9998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175609-B280-4780-A9B4-26F8457AB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AC7664-503D-470D-8CC1-987A0C505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F8D94FB-233E-455E-8FB1-FCFEC86595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6F379A6-59ED-49CC-A002-CC44EB9D4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98A48DC-334A-4B02-BED8-F229D890D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DC6E87-3CB2-4164-AA75-10C2850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6437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B72246-DBE6-4BD3-95C9-9C985F4CD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CB1D0F7-D914-42BC-8FEA-07E9E305D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457EE2-37B5-41F6-A6F0-A3E7D5E30C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0C1B089-0BA0-49E6-8BA3-956408121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73C4922-5A7E-410D-9440-15C3204EB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C0A4DF2-8C7C-4F8A-B354-E65E7F54C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6340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08B1D2F-31E0-4AC1-BAB5-034C8BE68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943511E-7379-4C1D-83AB-1B906AC72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41925A-7C9A-4D8A-9E80-AA93D62235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3EDA03-E4F8-42F3-BC0D-1FFBFF069D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61A3F2-534D-4200-BFE5-5630219DB2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320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Crowdsourcing" TargetMode="External"/><Relationship Id="rId2" Type="http://schemas.openxmlformats.org/officeDocument/2006/relationships/hyperlink" Target="https://www.verba-alpina.gwi.uni-muenchen.de/?page_id=162&amp;db=191" TargetMode="Externa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F0B46A9-1E9C-4FFF-A558-552196824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63" y="272415"/>
            <a:ext cx="4332701" cy="6217920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Das </a:t>
            </a:r>
            <a:r>
              <a:rPr lang="en-US" sz="3700" b="1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Sprach</a:t>
            </a:r>
            <a:r>
              <a:rPr lang="en-US" sz="3700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- und </a:t>
            </a:r>
            <a:r>
              <a:rPr lang="en-US" sz="3700" b="1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Dialektspektrum</a:t>
            </a:r>
            <a:br>
              <a:rPr lang="en-US" sz="3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3700" b="1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im</a:t>
            </a:r>
            <a:r>
              <a:rPr lang="en-US" sz="3700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b="1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Alpenraum</a:t>
            </a:r>
            <a:endParaRPr lang="en-US" sz="3700" b="1" kern="1200" dirty="0">
              <a:solidFill>
                <a:schemeClr val="accent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Untertitel 2">
            <a:extLst>
              <a:ext uri="{FF2B5EF4-FFF2-40B4-BE49-F238E27FC236}">
                <a16:creationId xmlns:a16="http://schemas.microsoft.com/office/drawing/2014/main" id="{47C52A62-95CB-420F-97B4-18A205A1F2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64" y="320040"/>
            <a:ext cx="7216171" cy="6217920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lvl="1" indent="-228600" algn="l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400" dirty="0" err="1"/>
              <a:t>Gruppenmitglieder</a:t>
            </a:r>
            <a:r>
              <a:rPr lang="en-US" sz="2400" dirty="0"/>
              <a:t>: Lena </a:t>
            </a:r>
            <a:r>
              <a:rPr lang="en-US" sz="2400" dirty="0" err="1"/>
              <a:t>Zelinka</a:t>
            </a:r>
            <a:r>
              <a:rPr lang="en-US" sz="2400" dirty="0"/>
              <a:t>, </a:t>
            </a:r>
            <a:r>
              <a:rPr lang="en-US" sz="2400" dirty="0" err="1"/>
              <a:t>Benedikt</a:t>
            </a:r>
            <a:r>
              <a:rPr lang="en-US" sz="2400" dirty="0"/>
              <a:t> </a:t>
            </a:r>
            <a:r>
              <a:rPr lang="en-US" sz="2400" dirty="0" err="1"/>
              <a:t>Arnthof</a:t>
            </a:r>
            <a:r>
              <a:rPr lang="en-US" sz="2400" dirty="0"/>
              <a:t> und Julia Höpler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400" dirty="0" err="1"/>
              <a:t>Projektpartner</a:t>
            </a:r>
            <a:r>
              <a:rPr lang="en-US" sz="2400" dirty="0"/>
              <a:t>: Dr. Stephan </a:t>
            </a:r>
            <a:r>
              <a:rPr lang="en-US" sz="2400" dirty="0" err="1"/>
              <a:t>Lücke</a:t>
            </a:r>
            <a:r>
              <a:rPr lang="en-US" sz="2400" dirty="0"/>
              <a:t>, IT-Gruppe               </a:t>
            </a:r>
            <a:r>
              <a:rPr lang="en-US" sz="2400" dirty="0" err="1"/>
              <a:t>Geisteswissenschaften</a:t>
            </a:r>
            <a:endParaRPr lang="en-US" sz="2400" dirty="0"/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400" dirty="0" err="1"/>
              <a:t>Betreuer</a:t>
            </a:r>
            <a:r>
              <a:rPr lang="en-US" sz="2400" dirty="0"/>
              <a:t>: Patrick Kaiser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19F037-DF7F-4C82-ACD7-D5ED43BDD8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033479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alpha val="80000"/>
                  </a:schemeClr>
                </a:solidFill>
              </a:rPr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417EA70-EE6F-4577-A517-11C373BE1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033479"/>
            <a:ext cx="525998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Ludwigstraße 33</a:t>
            </a:r>
          </a:p>
        </p:txBody>
      </p:sp>
    </p:spTree>
    <p:extLst>
      <p:ext uri="{BB962C8B-B14F-4D97-AF65-F5344CB8AC3E}">
        <p14:creationId xmlns:p14="http://schemas.microsoft.com/office/powerpoint/2010/main" val="116216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6C1EEA-EB10-4A70-9AE4-EA7969E75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Publicity-Aktionen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0500F2F9-AB14-428D-BCBB-6770E3B8F4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71003"/>
            <a:ext cx="7057792" cy="470630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27EAFD-8849-4B28-A306-6A9E04CA5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A2EE1F-B6A4-46C1-8603-B08DCA47C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D37972-DF50-4AE7-A13A-AF2907BE8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10</a:t>
            </a:fld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71F7E30-F314-4A10-BDA0-7597C119829A}"/>
              </a:ext>
            </a:extLst>
          </p:cNvPr>
          <p:cNvSpPr/>
          <p:nvPr/>
        </p:nvSpPr>
        <p:spPr>
          <a:xfrm>
            <a:off x="8610599" y="2336497"/>
            <a:ext cx="161925" cy="164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393C949-F5EE-4DD3-BF56-F2EE70AB333F}"/>
              </a:ext>
            </a:extLst>
          </p:cNvPr>
          <p:cNvSpPr/>
          <p:nvPr/>
        </p:nvSpPr>
        <p:spPr>
          <a:xfrm>
            <a:off x="8610598" y="2033831"/>
            <a:ext cx="161925" cy="164554"/>
          </a:xfrm>
          <a:prstGeom prst="rect">
            <a:avLst/>
          </a:prstGeom>
          <a:solidFill>
            <a:srgbClr val="F8A2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913E2ED-4BEC-4B6A-A8F3-E785F7805B43}"/>
              </a:ext>
            </a:extLst>
          </p:cNvPr>
          <p:cNvSpPr/>
          <p:nvPr/>
        </p:nvSpPr>
        <p:spPr>
          <a:xfrm>
            <a:off x="8610597" y="2867734"/>
            <a:ext cx="161925" cy="1645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C709CF8-BFDC-4AD1-94FE-B33E0B4E95E2}"/>
              </a:ext>
            </a:extLst>
          </p:cNvPr>
          <p:cNvSpPr txBox="1"/>
          <p:nvPr/>
        </p:nvSpPr>
        <p:spPr>
          <a:xfrm>
            <a:off x="8391525" y="1657350"/>
            <a:ext cx="29622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Legende</a:t>
            </a:r>
          </a:p>
          <a:p>
            <a:r>
              <a:rPr lang="de-DE" dirty="0"/>
              <a:t>        Publicity-Aktionen</a:t>
            </a:r>
          </a:p>
          <a:p>
            <a:r>
              <a:rPr lang="de-DE" dirty="0"/>
              <a:t>        Einträge in das  </a:t>
            </a:r>
          </a:p>
          <a:p>
            <a:r>
              <a:rPr lang="de-DE" dirty="0"/>
              <a:t>        </a:t>
            </a:r>
            <a:r>
              <a:rPr lang="de-DE" dirty="0" err="1"/>
              <a:t>Crowdsourcingtool</a:t>
            </a:r>
            <a:endParaRPr lang="de-DE" dirty="0"/>
          </a:p>
          <a:p>
            <a:r>
              <a:rPr lang="de-DE" dirty="0"/>
              <a:t>        Top-Aktion</a:t>
            </a:r>
          </a:p>
          <a:p>
            <a:r>
              <a:rPr lang="de-DE" dirty="0"/>
              <a:t>       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C797D59-0CB5-46D6-93B2-874A7FCC0A3A}"/>
              </a:ext>
            </a:extLst>
          </p:cNvPr>
          <p:cNvCxnSpPr/>
          <p:nvPr/>
        </p:nvCxnSpPr>
        <p:spPr>
          <a:xfrm flipH="1">
            <a:off x="5298141" y="1364718"/>
            <a:ext cx="645458" cy="497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658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119B51-3097-44FE-A3DF-EBD63615F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Top-1-Aktion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662A30-0FCA-4F34-83F3-CABB5023F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57A813-6228-4825-A52D-F700DF25D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E0FC63-702D-4678-84FE-FB733D742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11</a:t>
            </a:fld>
            <a:endParaRPr lang="de-DE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EF113106-D8FE-4D6D-ADC8-1818580EB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28" y="1687653"/>
            <a:ext cx="7467544" cy="4668697"/>
          </a:xfrm>
        </p:spPr>
      </p:pic>
    </p:spTree>
    <p:extLst>
      <p:ext uri="{BB962C8B-B14F-4D97-AF65-F5344CB8AC3E}">
        <p14:creationId xmlns:p14="http://schemas.microsoft.com/office/powerpoint/2010/main" val="4105118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F288E-FCB2-434B-82BB-D8D00EEB0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Top-2-Aktion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18082E-3C8E-4B8A-A2FB-4007C36BC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F286D5-13B6-4815-B89B-10A4C9050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EC9B2F-2DA4-4615-A796-1F764F3C8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12</a:t>
            </a:fld>
            <a:endParaRPr lang="de-DE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D927F113-0226-4872-A854-441F69AF3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655" y="1690688"/>
            <a:ext cx="7462689" cy="4665662"/>
          </a:xfrm>
        </p:spPr>
      </p:pic>
    </p:spTree>
    <p:extLst>
      <p:ext uri="{BB962C8B-B14F-4D97-AF65-F5344CB8AC3E}">
        <p14:creationId xmlns:p14="http://schemas.microsoft.com/office/powerpoint/2010/main" val="3774396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F288E-FCB2-434B-82BB-D8D00EEB0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Top-3-Aktion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18082E-3C8E-4B8A-A2FB-4007C36BC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F286D5-13B6-4815-B89B-10A4C9050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EC9B2F-2DA4-4615-A796-1F764F3C8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13</a:t>
            </a:fld>
            <a:endParaRPr lang="de-DE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C0FA4A97-F853-44D9-BA33-4D2BE8B77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655" y="1690688"/>
            <a:ext cx="7462690" cy="4665662"/>
          </a:xfrm>
        </p:spPr>
      </p:pic>
    </p:spTree>
    <p:extLst>
      <p:ext uri="{BB962C8B-B14F-4D97-AF65-F5344CB8AC3E}">
        <p14:creationId xmlns:p14="http://schemas.microsoft.com/office/powerpoint/2010/main" val="1345604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EADBFF-EC79-411B-B120-C4FBA2D5C2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554088-BAC0-4147-A43E-D435AAD15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52ADD6-1CF1-4488-9D38-EC9057FD8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FB0E83A-B85D-4A3F-A680-51DC4B6F60DE}" type="slidenum">
              <a:rPr lang="de-DE" smtClean="0"/>
              <a:t>14</a:t>
            </a:fld>
            <a:endParaRPr lang="de-DE"/>
          </a:p>
        </p:txBody>
      </p:sp>
      <p:pic>
        <p:nvPicPr>
          <p:cNvPr id="17" name="Inhaltsplatzhalter 16">
            <a:extLst>
              <a:ext uri="{FF2B5EF4-FFF2-40B4-BE49-F238E27FC236}">
                <a16:creationId xmlns:a16="http://schemas.microsoft.com/office/drawing/2014/main" id="{401F5637-DA5A-43B6-9733-F425DC88A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390" y="0"/>
            <a:ext cx="8575219" cy="6432549"/>
          </a:xfrm>
        </p:spPr>
      </p:pic>
    </p:spTree>
    <p:extLst>
      <p:ext uri="{BB962C8B-B14F-4D97-AF65-F5344CB8AC3E}">
        <p14:creationId xmlns:p14="http://schemas.microsoft.com/office/powerpoint/2010/main" val="2116307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F0EF1E8-9E59-4BEB-AEF3-5F22125AA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86308C-8A93-4B66-955C-1933422F3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B3FDE7-A0B5-4A92-BA37-D243DA83A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15</a:t>
            </a:fld>
            <a:endParaRPr lang="de-DE"/>
          </a:p>
        </p:txBody>
      </p:sp>
      <p:pic>
        <p:nvPicPr>
          <p:cNvPr id="21" name="Inhaltsplatzhalter 20">
            <a:extLst>
              <a:ext uri="{FF2B5EF4-FFF2-40B4-BE49-F238E27FC236}">
                <a16:creationId xmlns:a16="http://schemas.microsoft.com/office/drawing/2014/main" id="{826C594B-DB0D-4D16-A2CE-C1BC2412A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554" y="0"/>
            <a:ext cx="8465895" cy="6350542"/>
          </a:xfrm>
        </p:spPr>
      </p:pic>
    </p:spTree>
    <p:extLst>
      <p:ext uri="{BB962C8B-B14F-4D97-AF65-F5344CB8AC3E}">
        <p14:creationId xmlns:p14="http://schemas.microsoft.com/office/powerpoint/2010/main" val="2449886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9A7AAC-64D1-422C-9623-78F22B477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Power User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F04929D-06AD-4342-98CA-B80646E1D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889" y="1316350"/>
            <a:ext cx="7558221" cy="504000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8A050E-25FF-4959-B1DB-C56B746EB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AA2525-9F92-4FF3-8BFC-0B034553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BC741D-D0CE-487D-861C-58D6C5BAF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5338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325D4C-5088-4369-8398-858B60065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FF0000"/>
                </a:solidFill>
              </a:rPr>
              <a:t>Geschichteter Kategorienplot 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3D935D-F22D-48D9-8CC3-2751C9C56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A3A346-FCAB-450A-B5DD-66BE0F533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7B98436-0768-4774-8F91-7D22E4D7B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193F63-BC47-4863-AF0A-25F36EF52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82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599116-A45E-43E6-9488-3B9E6B743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</a:t>
            </a:r>
            <a:r>
              <a:rPr lang="de-DE" dirty="0">
                <a:solidFill>
                  <a:srgbClr val="FF0000"/>
                </a:solidFill>
              </a:rPr>
              <a:t>(TP 1)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C3EA76-A026-499F-978C-6F9ABC314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3625A1-540D-4082-9B60-029C7C529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0914CA-45FA-45F3-9089-3062FCE59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B1ECE0-3A7C-425F-9121-56275BAA6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883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70D7B8-C2F6-49E7-AA6F-40DDA22CE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FF0000"/>
                </a:solidFill>
              </a:rPr>
              <a:t>Lat. Inschriften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9F6C06-5611-4D45-928C-2C961B976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FF0000"/>
                </a:solidFill>
              </a:rPr>
              <a:t>Vorgehen erklären</a:t>
            </a:r>
          </a:p>
          <a:p>
            <a:r>
              <a:rPr lang="de-DE" dirty="0">
                <a:solidFill>
                  <a:srgbClr val="FF0000"/>
                </a:solidFill>
              </a:rPr>
              <a:t>Begriffe erklären</a:t>
            </a:r>
          </a:p>
          <a:p>
            <a:endParaRPr lang="de-DE" dirty="0">
              <a:solidFill>
                <a:srgbClr val="FF0000"/>
              </a:solidFill>
            </a:endParaRPr>
          </a:p>
          <a:p>
            <a:pPr marL="0" indent="0" fontAlgn="base">
              <a:buNone/>
            </a:pPr>
            <a:r>
              <a:rPr lang="de-DE" dirty="0"/>
              <a:t>- Häufung romanischer Basistypen in der Nähe von Zentren 	lateinischer Inschriftenfunde?</a:t>
            </a:r>
          </a:p>
          <a:p>
            <a:pPr marL="0" indent="0" fontAlgn="base">
              <a:buNone/>
            </a:pPr>
            <a:r>
              <a:rPr lang="de-DE" dirty="0"/>
              <a:t>	</a:t>
            </a:r>
            <a:r>
              <a:rPr lang="de-DE" dirty="0">
                <a:sym typeface="Wingdings" panose="05000000000000000000" pitchFamily="2" charset="2"/>
              </a:rPr>
              <a:t> Vergleich der Geodaten</a:t>
            </a:r>
            <a:endParaRPr lang="de-DE" dirty="0"/>
          </a:p>
          <a:p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34278A-CE8D-4D22-9EB8-827FFE270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C89D1B-13C4-4E6A-AA1D-2FAD761FF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E45CEA-9396-449B-AA72-F17A4E1E6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1971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E27C0C-893B-4FD0-A555-CBCDE78C8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b="1"/>
              <a:t>Gliederung</a:t>
            </a:r>
            <a:endParaRPr lang="de-DE" b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334454-FF5D-4906-ACA6-957274B5C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 dirty="0">
                <a:solidFill>
                  <a:prstClr val="black"/>
                </a:solidFill>
              </a:rPr>
              <a:t>Einführung</a:t>
            </a:r>
          </a:p>
          <a:p>
            <a:pPr lvl="0"/>
            <a:r>
              <a:rPr lang="de-DE" dirty="0">
                <a:solidFill>
                  <a:prstClr val="black"/>
                </a:solidFill>
              </a:rPr>
              <a:t>Crowdsourcing</a:t>
            </a:r>
          </a:p>
          <a:p>
            <a:r>
              <a:rPr lang="de-DE" dirty="0">
                <a:solidFill>
                  <a:srgbClr val="FF0000"/>
                </a:solidFill>
              </a:rPr>
              <a:t>Unterschiedliche Belege im Alpenraum</a:t>
            </a:r>
          </a:p>
          <a:p>
            <a:pPr lvl="0"/>
            <a:r>
              <a:rPr lang="de-DE" dirty="0">
                <a:solidFill>
                  <a:prstClr val="black"/>
                </a:solidFill>
              </a:rPr>
              <a:t>Quellen/Packages in R</a:t>
            </a:r>
          </a:p>
          <a:p>
            <a:pPr lvl="0"/>
            <a:r>
              <a:rPr lang="de-DE" dirty="0">
                <a:solidFill>
                  <a:prstClr val="black"/>
                </a:solidFill>
              </a:rPr>
              <a:t>Schlussbemerkung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BF319A-1CD3-45DF-ADCF-E06C3608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FB0E83A-B85D-4A3F-A680-51DC4B6F60DE}" type="slidenum">
              <a:rPr lang="de-DE" smtClean="0"/>
              <a:t>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FC3443-B284-4D94-AF7A-29F4640BF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/>
              <a:t>VerbaAlpina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FA65515-BD0C-4175-9930-94AC95C26F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10.12.2019</a:t>
            </a:r>
          </a:p>
        </p:txBody>
      </p:sp>
    </p:spTree>
    <p:extLst>
      <p:ext uri="{BB962C8B-B14F-4D97-AF65-F5344CB8AC3E}">
        <p14:creationId xmlns:p14="http://schemas.microsoft.com/office/powerpoint/2010/main" val="1336045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FF0A21-CC8B-4513-A47B-A8BE65E78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B8166F-34DF-4750-A636-0E49D5AE5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98358D-2907-4B5F-B754-50B6224D4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20</a:t>
            </a:fld>
            <a:endParaRPr lang="de-DE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1949AEE7-D454-4D7F-9F3D-2A69EE4A0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181" y="0"/>
            <a:ext cx="8473637" cy="6356350"/>
          </a:xfrm>
        </p:spPr>
      </p:pic>
    </p:spTree>
    <p:extLst>
      <p:ext uri="{BB962C8B-B14F-4D97-AF65-F5344CB8AC3E}">
        <p14:creationId xmlns:p14="http://schemas.microsoft.com/office/powerpoint/2010/main" val="1855484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364E7A-61DB-42B5-BB93-298EC185B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885DDC-F94D-4667-A435-0037F2C71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1FEFD8-F035-4F1F-9062-FDA635C0B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21</a:t>
            </a:fld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CAA1E4A-A9CF-402B-86C8-EA50AABDFB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181" y="0"/>
            <a:ext cx="8473638" cy="6356350"/>
          </a:xfrm>
        </p:spPr>
      </p:pic>
    </p:spTree>
    <p:extLst>
      <p:ext uri="{BB962C8B-B14F-4D97-AF65-F5344CB8AC3E}">
        <p14:creationId xmlns:p14="http://schemas.microsoft.com/office/powerpoint/2010/main" val="1760163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206A41-896E-4853-B176-12AF8C6EA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D424F5-C4B2-4DB4-A6F5-86ECA377A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E7B3E4-C7F7-4D38-B253-B0A73F8DB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22</a:t>
            </a:fld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9D48E47-6037-41B8-81D0-B75C84C1E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181" y="0"/>
            <a:ext cx="8473638" cy="6356350"/>
          </a:xfrm>
        </p:spPr>
      </p:pic>
    </p:spTree>
    <p:extLst>
      <p:ext uri="{BB962C8B-B14F-4D97-AF65-F5344CB8AC3E}">
        <p14:creationId xmlns:p14="http://schemas.microsoft.com/office/powerpoint/2010/main" val="1716387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AA307A-21C5-412F-ACE9-0C285539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1001A5-1ACE-462C-9DB0-0BB9F6DE6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962282-C55F-4573-AA30-3A1F0D7DE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23</a:t>
            </a:fld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079D132-6215-4E72-B5B4-8E9E2564A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181" y="0"/>
            <a:ext cx="8473638" cy="6356350"/>
          </a:xfrm>
        </p:spPr>
      </p:pic>
    </p:spTree>
    <p:extLst>
      <p:ext uri="{BB962C8B-B14F-4D97-AF65-F5344CB8AC3E}">
        <p14:creationId xmlns:p14="http://schemas.microsoft.com/office/powerpoint/2010/main" val="3227312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8552CD-F435-4098-A94C-A81143DB8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B65B31-FFFF-4F38-9EA0-274D40589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de-DE" dirty="0"/>
              <a:t>- Häufung lateinischer Inschriften in der Umgebung von 	Ortschaften, die auf der Tabula </a:t>
            </a:r>
            <a:r>
              <a:rPr lang="de-DE" dirty="0" err="1"/>
              <a:t>Peutingeriana</a:t>
            </a:r>
            <a:r>
              <a:rPr lang="de-DE" dirty="0"/>
              <a:t> erscheinen?</a:t>
            </a:r>
          </a:p>
          <a:p>
            <a:pPr marL="0" indent="0" fontAlgn="base">
              <a:buNone/>
            </a:pPr>
            <a:r>
              <a:rPr lang="de-DE" dirty="0"/>
              <a:t>	</a:t>
            </a:r>
            <a:r>
              <a:rPr lang="de-DE" dirty="0">
                <a:sym typeface="Wingdings" panose="05000000000000000000" pitchFamily="2" charset="2"/>
              </a:rPr>
              <a:t> Vergleich der Geodaten</a:t>
            </a:r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5C0829-032D-4500-8CB9-D5958DEA8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D26813-C6DF-418B-9E2F-3A2CC0B13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9F1E33-AF09-448D-B8E5-AA57BEFD1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4554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B5BAFC-B3BE-4340-B355-20D2119DA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</a:t>
            </a:r>
            <a:r>
              <a:rPr lang="de-DE" dirty="0">
                <a:solidFill>
                  <a:srgbClr val="FF0000"/>
                </a:solidFill>
              </a:rPr>
              <a:t>(TP 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B03C93-AC80-460C-A9B4-53EF2D973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E00344-EB7A-4B02-BB95-22ADB838C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5A0FA8-193C-4985-88B2-E0562F417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456E5E-543B-4C73-8BAC-596B473DD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6165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0FA312-188A-404E-A268-D5A963B91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Quellen/Packages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377B75-3360-4F68-9E6C-7F81C5B92F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/>
              <a:t>Verba Alpina Website: </a:t>
            </a:r>
            <a:r>
              <a:rPr lang="de-DE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https://www.verba-alpina.gwi.uni-muenchen.de/?page_id=162&amp;db=191</a:t>
            </a:r>
            <a:endParaRPr lang="de-DE" sz="2000" dirty="0"/>
          </a:p>
          <a:p>
            <a:r>
              <a:rPr lang="de-DE" dirty="0"/>
              <a:t> Wikipedia</a:t>
            </a:r>
            <a:br>
              <a:rPr lang="de-DE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de-DE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https://de.wikipedia.org/wiki/Crowdsourcing</a:t>
            </a:r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A724DE3-C969-4562-8E82-CE2A21C6F1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dplyr</a:t>
            </a:r>
            <a:endParaRPr lang="en-US" dirty="0"/>
          </a:p>
          <a:p>
            <a:r>
              <a:rPr lang="en-US" dirty="0" err="1"/>
              <a:t>sp</a:t>
            </a:r>
            <a:endParaRPr lang="en-US" dirty="0"/>
          </a:p>
          <a:p>
            <a:r>
              <a:rPr lang="en-US" dirty="0"/>
              <a:t>ggplot2</a:t>
            </a:r>
          </a:p>
          <a:p>
            <a:r>
              <a:rPr lang="en-US" dirty="0" err="1"/>
              <a:t>ggmap</a:t>
            </a:r>
            <a:endParaRPr lang="en-US" dirty="0"/>
          </a:p>
          <a:p>
            <a:r>
              <a:rPr lang="en-US" dirty="0" err="1"/>
              <a:t>dplyr</a:t>
            </a:r>
            <a:endParaRPr lang="en-US" dirty="0"/>
          </a:p>
          <a:p>
            <a:r>
              <a:rPr lang="en-US" dirty="0" err="1"/>
              <a:t>ineq</a:t>
            </a:r>
            <a:endParaRPr lang="en-US" dirty="0"/>
          </a:p>
          <a:p>
            <a:r>
              <a:rPr lang="en-US" dirty="0" err="1"/>
              <a:t>mapview</a:t>
            </a:r>
            <a:endParaRPr lang="en-US" dirty="0"/>
          </a:p>
          <a:p>
            <a:r>
              <a:rPr lang="en-US" dirty="0"/>
              <a:t>Raster</a:t>
            </a:r>
          </a:p>
          <a:p>
            <a:r>
              <a:rPr lang="en-US" dirty="0"/>
              <a:t>sf</a:t>
            </a:r>
          </a:p>
          <a:p>
            <a:r>
              <a:rPr lang="en-US" dirty="0" err="1"/>
              <a:t>stringr</a:t>
            </a:r>
            <a:endParaRPr lang="en-US" dirty="0"/>
          </a:p>
          <a:p>
            <a:r>
              <a:rPr lang="en-US" dirty="0"/>
              <a:t>reshape2</a:t>
            </a:r>
          </a:p>
          <a:p>
            <a:r>
              <a:rPr lang="en-US" dirty="0" err="1"/>
              <a:t>rgeos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3B40B69-3C19-4B23-A5B6-D86FC04AE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68A656E-FA01-4CFD-A4C1-D0D07EADE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E21F592-2215-4B50-99CA-705B2026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8384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D49DB4-3A35-4BA6-8F1E-B714C0FCA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Schlussbemerkung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1DE048-930C-4E80-980F-8E24F94D7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F6009B-040D-4BC8-8917-B1DA36B50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42D388-0B0C-4E60-9840-2EB75A0D5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C11F289-58FB-4B5F-AA84-033B3C812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</p:spTree>
    <p:extLst>
      <p:ext uri="{BB962C8B-B14F-4D97-AF65-F5344CB8AC3E}">
        <p14:creationId xmlns:p14="http://schemas.microsoft.com/office/powerpoint/2010/main" val="867389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CC9851-4BCB-43F4-92C2-66B44EA85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EA7280-CBFF-4B5F-9620-158048949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Top 4-10 Aktionen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D4B173-C07E-41A8-9578-03C0790A2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C1254B-D2C9-448B-BEE6-5C634DAC0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32C5A8-3C1F-462F-9532-714AB122F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8183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C36CE9-9DA0-412D-A67D-CDA6096F1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Einführung</a:t>
            </a:r>
            <a:r>
              <a:rPr lang="de-DE" dirty="0"/>
              <a:t> – Projektbeschreibung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AE4539-B262-47C8-9CA9-B4A177C59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 dirty="0"/>
              <a:t>ein seit 2014 von der DFG gefördertes Langzeitprojekt</a:t>
            </a:r>
          </a:p>
          <a:p>
            <a:pPr lvl="0"/>
            <a:r>
              <a:rPr lang="de-DE" dirty="0"/>
              <a:t>Untersuchung des Sprach- und Kulturraums im Alpenraum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sz="1600" dirty="0"/>
          </a:p>
          <a:p>
            <a:endParaRPr lang="de-DE" sz="160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6D51D9C-72B9-4EFF-B9D2-E516A0825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B186FB-B92F-416F-9550-6D89A25F3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9A93553-7240-4C5D-881E-86589DBF1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4829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7D4274-5B33-4559-BADB-599334A9C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Sprachgebiete</a:t>
            </a:r>
          </a:p>
        </p:txBody>
      </p:sp>
      <p:pic>
        <p:nvPicPr>
          <p:cNvPr id="7" name="Inhaltsplatzhalter 11">
            <a:extLst>
              <a:ext uri="{FF2B5EF4-FFF2-40B4-BE49-F238E27FC236}">
                <a16:creationId xmlns:a16="http://schemas.microsoft.com/office/drawing/2014/main" id="{B0BA1382-8DC3-40B4-8878-996871EC95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48" y="1857859"/>
            <a:ext cx="7894660" cy="4440746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B3DCBB-0912-4A34-8A39-D3431A00AB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ABCF66-E113-4491-B671-B6593C785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8E7926-9F24-4795-A41A-36D77CD47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B0E83A-B85D-4A3F-A680-51DC4B6F60DE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47CAB6D-A0E5-4796-8E61-4E4839FE7892}"/>
              </a:ext>
            </a:extLst>
          </p:cNvPr>
          <p:cNvSpPr txBox="1"/>
          <p:nvPr/>
        </p:nvSpPr>
        <p:spPr>
          <a:xfrm>
            <a:off x="8951508" y="1857859"/>
            <a:ext cx="29622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Sprachgebiete</a:t>
            </a:r>
            <a:br>
              <a:rPr lang="de-DE" b="1" dirty="0"/>
            </a:br>
            <a:endParaRPr lang="de-DE" b="1" dirty="0"/>
          </a:p>
          <a:p>
            <a:r>
              <a:rPr lang="de-DE" dirty="0"/>
              <a:t>        Romanisch</a:t>
            </a:r>
          </a:p>
          <a:p>
            <a:r>
              <a:rPr lang="de-DE" dirty="0"/>
              <a:t>        Germanisch</a:t>
            </a:r>
          </a:p>
          <a:p>
            <a:r>
              <a:rPr lang="de-DE" dirty="0"/>
              <a:t>        Slavisch</a:t>
            </a:r>
          </a:p>
          <a:p>
            <a:r>
              <a:rPr lang="de-DE" dirty="0"/>
              <a:t>        romanisch-germanisch</a:t>
            </a:r>
          </a:p>
          <a:p>
            <a:r>
              <a:rPr lang="de-DE" dirty="0"/>
              <a:t>        romanisch-slavisch</a:t>
            </a:r>
          </a:p>
          <a:p>
            <a:r>
              <a:rPr lang="de-DE" dirty="0"/>
              <a:t>        germanisch-slavisch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       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6EBEA2E-C1F6-4F8D-B95E-A3CF94D5F070}"/>
              </a:ext>
            </a:extLst>
          </p:cNvPr>
          <p:cNvSpPr/>
          <p:nvPr/>
        </p:nvSpPr>
        <p:spPr>
          <a:xfrm>
            <a:off x="9187928" y="2510659"/>
            <a:ext cx="161925" cy="164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52121D1-F353-4D0E-A023-08112FD3EA70}"/>
              </a:ext>
            </a:extLst>
          </p:cNvPr>
          <p:cNvSpPr/>
          <p:nvPr/>
        </p:nvSpPr>
        <p:spPr>
          <a:xfrm>
            <a:off x="9187928" y="2784935"/>
            <a:ext cx="161925" cy="16455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E039A15-77F2-4C34-B729-5D849F172C3D}"/>
              </a:ext>
            </a:extLst>
          </p:cNvPr>
          <p:cNvSpPr/>
          <p:nvPr/>
        </p:nvSpPr>
        <p:spPr>
          <a:xfrm>
            <a:off x="9187928" y="3062789"/>
            <a:ext cx="161925" cy="16455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50C829A-496F-49D1-B29E-DDBF41255B3F}"/>
              </a:ext>
            </a:extLst>
          </p:cNvPr>
          <p:cNvSpPr/>
          <p:nvPr/>
        </p:nvSpPr>
        <p:spPr>
          <a:xfrm>
            <a:off x="9187928" y="3332462"/>
            <a:ext cx="161925" cy="164554"/>
          </a:xfrm>
          <a:prstGeom prst="rect">
            <a:avLst/>
          </a:prstGeom>
          <a:solidFill>
            <a:srgbClr val="F20E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F7D2046-E41E-4DE0-AC12-9E140234F45D}"/>
              </a:ext>
            </a:extLst>
          </p:cNvPr>
          <p:cNvSpPr/>
          <p:nvPr/>
        </p:nvSpPr>
        <p:spPr>
          <a:xfrm>
            <a:off x="9187928" y="3611999"/>
            <a:ext cx="161925" cy="164554"/>
          </a:xfrm>
          <a:prstGeom prst="rect">
            <a:avLst/>
          </a:prstGeom>
          <a:solidFill>
            <a:srgbClr val="F8A2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1F14A0D-1D96-4DD5-8C79-DEAE9B6E793B}"/>
              </a:ext>
            </a:extLst>
          </p:cNvPr>
          <p:cNvSpPr/>
          <p:nvPr/>
        </p:nvSpPr>
        <p:spPr>
          <a:xfrm>
            <a:off x="9187928" y="3891536"/>
            <a:ext cx="161925" cy="16455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6004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C36CE9-9DA0-412D-A67D-CDA6096F1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Einführung</a:t>
            </a:r>
            <a:r>
              <a:rPr lang="de-DE" dirty="0"/>
              <a:t> – Projektbeschreibung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AE4539-B262-47C8-9CA9-B4A177C59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 dirty="0"/>
              <a:t>ein seit 2014 von der DFG gefördertes Langzeitprojekt</a:t>
            </a:r>
          </a:p>
          <a:p>
            <a:pPr lvl="0"/>
            <a:r>
              <a:rPr lang="de-DE" dirty="0"/>
              <a:t>Untersuchung des Sprach- und Kulturraums im Alpenraum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Ziel des Projekts: </a:t>
            </a:r>
          </a:p>
          <a:p>
            <a:pPr lvl="0"/>
            <a:r>
              <a:rPr lang="de-DE" dirty="0"/>
              <a:t>Vielzahl von Dialekten zusammentragen und öffentlich zugänglich zu machen</a:t>
            </a:r>
          </a:p>
          <a:p>
            <a:endParaRPr lang="de-DE" sz="1600" dirty="0"/>
          </a:p>
          <a:p>
            <a:endParaRPr lang="de-DE" sz="160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6D51D9C-72B9-4EFF-B9D2-E516A0825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B186FB-B92F-416F-9550-6D89A25F3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9A93553-7240-4C5D-881E-86589DBF1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6903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24EB8C-ED1A-49CE-A700-88A962AB9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Einführung -</a:t>
            </a:r>
            <a:r>
              <a:rPr lang="de-DE" dirty="0"/>
              <a:t> Studiendesign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4359A8-C299-453C-A9C4-1A2322ED7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 dirty="0"/>
              <a:t>Sammeln von georeferenzierten Sprachdaten </a:t>
            </a:r>
          </a:p>
          <a:p>
            <a:pPr lvl="0"/>
            <a:r>
              <a:rPr lang="de-DE" dirty="0"/>
              <a:t>Gesammeltes Material stammt aus Sprachatlanten </a:t>
            </a:r>
          </a:p>
          <a:p>
            <a:pPr lvl="0"/>
            <a:r>
              <a:rPr lang="de-DE" dirty="0"/>
              <a:t>Sprachatlas: Sammlung von Sprachkarten eines Gebietes</a:t>
            </a:r>
          </a:p>
          <a:p>
            <a:pPr lvl="0"/>
            <a:r>
              <a:rPr lang="de-DE" dirty="0"/>
              <a:t>Ergänzung um weitere Daten (u.a. Fundorte lateinischer Inschriften im Alpenraum)</a:t>
            </a:r>
          </a:p>
          <a:p>
            <a:pPr lvl="0"/>
            <a:r>
              <a:rPr lang="de-DE" dirty="0"/>
              <a:t>Ausgleich von Inkonsistenzen im Atlasmaterial durch das sog. Crowdsourcing</a:t>
            </a:r>
          </a:p>
          <a:p>
            <a:pPr lvl="0"/>
            <a:r>
              <a:rPr lang="de-DE" dirty="0"/>
              <a:t>Crowdsourcing: Informanten im Internet sollen dialektale Bezeichnungen der für VA relevanten Konzepte beisteuern</a:t>
            </a:r>
          </a:p>
          <a:p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A65DA17-FFE8-4EB1-AA3A-A7AFE965C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07ED5C-66CE-4CE9-AEDE-FDC4A295B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1B3CD7-77F4-4AA3-8F01-49A81699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2575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557CB4-205E-474D-88C6-4FD76F61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Einführung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7D0237-EC3D-42A5-8BF3-B4508A3C4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dirty="0"/>
              <a:t>Crowdsourcing: </a:t>
            </a:r>
          </a:p>
          <a:p>
            <a:pPr marL="0" indent="0">
              <a:buNone/>
            </a:pPr>
            <a:r>
              <a:rPr lang="de-DE" dirty="0"/>
              <a:t>	Untersuchen des Crowdsourcings auf 	Georeferenzierung und 	</a:t>
            </a:r>
            <a:r>
              <a:rPr lang="de-DE" dirty="0" err="1"/>
              <a:t>Chronoreferenzierung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b="1" dirty="0"/>
              <a:t>2. </a:t>
            </a:r>
            <a:r>
              <a:rPr lang="de-DE" b="1" dirty="0">
                <a:solidFill>
                  <a:srgbClr val="FF0000"/>
                </a:solidFill>
              </a:rPr>
              <a:t>Teilprojekt</a:t>
            </a:r>
            <a:r>
              <a:rPr lang="de-DE" b="1" dirty="0"/>
              <a:t>: </a:t>
            </a:r>
          </a:p>
          <a:p>
            <a:pPr marL="0" indent="0" fontAlgn="base">
              <a:buNone/>
            </a:pPr>
            <a:r>
              <a:rPr lang="de-DE" dirty="0"/>
              <a:t>	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A9FA37-A617-4755-8846-34ECA1F37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7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340E6A-2E99-4786-9F06-BEB2D9338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7C82A18-E067-4369-BC35-1662FEE93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</p:spTree>
    <p:extLst>
      <p:ext uri="{BB962C8B-B14F-4D97-AF65-F5344CB8AC3E}">
        <p14:creationId xmlns:p14="http://schemas.microsoft.com/office/powerpoint/2010/main" val="2595927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D1270C-F8CF-4FF9-BBFB-31F72118B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Publicity-Aktionen 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4C8E8B2-EAAC-4F71-96DE-85679597D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996846" cy="466566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898C33-EAD5-479E-8265-7109DA6CD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B2E505-44B1-4B15-B95A-27C0F74FA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63F9C7-06A3-4A88-8AD8-EF00555EE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8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CA2F0F1-EDF2-4178-9FC6-BB25D41CBF0C}"/>
              </a:ext>
            </a:extLst>
          </p:cNvPr>
          <p:cNvSpPr txBox="1"/>
          <p:nvPr/>
        </p:nvSpPr>
        <p:spPr>
          <a:xfrm>
            <a:off x="8391525" y="1657350"/>
            <a:ext cx="29622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Legende</a:t>
            </a:r>
          </a:p>
          <a:p>
            <a:r>
              <a:rPr lang="de-DE" dirty="0"/>
              <a:t>        Publicity-Aktionen</a:t>
            </a:r>
          </a:p>
          <a:p>
            <a:r>
              <a:rPr lang="de-DE" dirty="0"/>
              <a:t>        Einträge in das  </a:t>
            </a:r>
          </a:p>
          <a:p>
            <a:r>
              <a:rPr lang="de-DE" dirty="0"/>
              <a:t>        </a:t>
            </a:r>
            <a:r>
              <a:rPr lang="de-DE" dirty="0" err="1"/>
              <a:t>Crowdsourcingtool</a:t>
            </a:r>
            <a:endParaRPr lang="de-DE" dirty="0"/>
          </a:p>
          <a:p>
            <a:r>
              <a:rPr lang="de-DE" dirty="0"/>
              <a:t>       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D3A32BA-00D2-4459-8FBB-F13E000D8537}"/>
              </a:ext>
            </a:extLst>
          </p:cNvPr>
          <p:cNvSpPr/>
          <p:nvPr/>
        </p:nvSpPr>
        <p:spPr>
          <a:xfrm>
            <a:off x="8610598" y="2033831"/>
            <a:ext cx="161925" cy="164554"/>
          </a:xfrm>
          <a:prstGeom prst="rect">
            <a:avLst/>
          </a:prstGeom>
          <a:solidFill>
            <a:srgbClr val="F8A2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125EC0C-7F61-4AE1-BE75-FF0826C8F335}"/>
              </a:ext>
            </a:extLst>
          </p:cNvPr>
          <p:cNvSpPr/>
          <p:nvPr/>
        </p:nvSpPr>
        <p:spPr>
          <a:xfrm>
            <a:off x="8610599" y="2336497"/>
            <a:ext cx="161925" cy="164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3991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5B9F84-07CC-43F5-95E5-2D68EE5D0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Publicity-Aktionen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3908161D-AA25-4D34-9FAA-952E18339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991350" cy="4661997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68BA57-C085-4D88-A157-F58E3CC7A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60EF86-E89F-4B15-9CF7-B807C53F6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AFAE5B-755D-4A7D-BB9A-AFC197758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9</a:t>
            </a:fld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C416CE4-9037-47F0-9853-3988B3268123}"/>
              </a:ext>
            </a:extLst>
          </p:cNvPr>
          <p:cNvSpPr txBox="1"/>
          <p:nvPr/>
        </p:nvSpPr>
        <p:spPr>
          <a:xfrm>
            <a:off x="8391525" y="1657350"/>
            <a:ext cx="29622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Legende</a:t>
            </a:r>
          </a:p>
          <a:p>
            <a:r>
              <a:rPr lang="de-DE" dirty="0"/>
              <a:t>        Publicity-Aktionen</a:t>
            </a:r>
          </a:p>
          <a:p>
            <a:r>
              <a:rPr lang="de-DE" dirty="0"/>
              <a:t>        Einträge in das  </a:t>
            </a:r>
          </a:p>
          <a:p>
            <a:r>
              <a:rPr lang="de-DE" dirty="0"/>
              <a:t>        </a:t>
            </a:r>
            <a:r>
              <a:rPr lang="de-DE" dirty="0" err="1"/>
              <a:t>Crowdsourcingtool</a:t>
            </a:r>
            <a:endParaRPr lang="de-DE" dirty="0"/>
          </a:p>
          <a:p>
            <a:r>
              <a:rPr lang="de-DE" dirty="0"/>
              <a:t>        Top-Aktionen</a:t>
            </a:r>
          </a:p>
          <a:p>
            <a:r>
              <a:rPr lang="de-DE" dirty="0"/>
              <a:t>       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5645950-DBAA-44A5-BAC4-5D7BAB1EF8C0}"/>
              </a:ext>
            </a:extLst>
          </p:cNvPr>
          <p:cNvSpPr/>
          <p:nvPr/>
        </p:nvSpPr>
        <p:spPr>
          <a:xfrm>
            <a:off x="8610598" y="2033831"/>
            <a:ext cx="161925" cy="164554"/>
          </a:xfrm>
          <a:prstGeom prst="rect">
            <a:avLst/>
          </a:prstGeom>
          <a:solidFill>
            <a:srgbClr val="F8A2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0253B922-5E2C-435D-B5EE-4C8B756C6CFE}"/>
              </a:ext>
            </a:extLst>
          </p:cNvPr>
          <p:cNvSpPr/>
          <p:nvPr/>
        </p:nvSpPr>
        <p:spPr>
          <a:xfrm>
            <a:off x="8610599" y="2336497"/>
            <a:ext cx="161925" cy="164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826E745-38DC-4A68-ADE6-6FC9C997E6D9}"/>
              </a:ext>
            </a:extLst>
          </p:cNvPr>
          <p:cNvSpPr/>
          <p:nvPr/>
        </p:nvSpPr>
        <p:spPr>
          <a:xfrm>
            <a:off x="8610597" y="2867734"/>
            <a:ext cx="161925" cy="1645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450CDDA-50D0-414D-94D6-CAC5C5280D09}"/>
              </a:ext>
            </a:extLst>
          </p:cNvPr>
          <p:cNvCxnSpPr/>
          <p:nvPr/>
        </p:nvCxnSpPr>
        <p:spPr>
          <a:xfrm flipH="1">
            <a:off x="3715871" y="1408579"/>
            <a:ext cx="645458" cy="497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30D3C55C-7F8E-4C00-A0C0-BCC6F92E883E}"/>
              </a:ext>
            </a:extLst>
          </p:cNvPr>
          <p:cNvCxnSpPr/>
          <p:nvPr/>
        </p:nvCxnSpPr>
        <p:spPr>
          <a:xfrm flipH="1">
            <a:off x="4600575" y="1408578"/>
            <a:ext cx="645458" cy="497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166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Grüngelb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358</Words>
  <Application>Microsoft Office PowerPoint</Application>
  <PresentationFormat>Breitbild</PresentationFormat>
  <Paragraphs>186</Paragraphs>
  <Slides>28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</vt:lpstr>
      <vt:lpstr>Das Sprach- und Dialektspektrum im Alpenraum</vt:lpstr>
      <vt:lpstr>Gliederung</vt:lpstr>
      <vt:lpstr>Einführung – Projektbeschreibung</vt:lpstr>
      <vt:lpstr>Sprachgebiete</vt:lpstr>
      <vt:lpstr>Einführung – Projektbeschreibung</vt:lpstr>
      <vt:lpstr>Einführung - Studiendesign</vt:lpstr>
      <vt:lpstr>Einführung </vt:lpstr>
      <vt:lpstr>Publicity-Aktionen </vt:lpstr>
      <vt:lpstr>Publicity-Aktionen</vt:lpstr>
      <vt:lpstr>Publicity-Aktionen</vt:lpstr>
      <vt:lpstr>Top-1-Aktion</vt:lpstr>
      <vt:lpstr>Top-2-Aktion</vt:lpstr>
      <vt:lpstr>Top-3-Aktion</vt:lpstr>
      <vt:lpstr>PowerPoint-Präsentation</vt:lpstr>
      <vt:lpstr>PowerPoint-Präsentation</vt:lpstr>
      <vt:lpstr>Power User</vt:lpstr>
      <vt:lpstr>Geschichteter Kategorienplot ?</vt:lpstr>
      <vt:lpstr>Fazit (TP 1)</vt:lpstr>
      <vt:lpstr>Lat. Inschriften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Fazit (TP 2)</vt:lpstr>
      <vt:lpstr>Quellen/Packages</vt:lpstr>
      <vt:lpstr>Schlussbemerkung</vt:lpstr>
      <vt:lpstr>Anhang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 Sprach- und Dialektspektrum im Alpenraum</dc:title>
  <dc:creator>Lena Zelinka</dc:creator>
  <cp:lastModifiedBy>Lena Zelinka</cp:lastModifiedBy>
  <cp:revision>3</cp:revision>
  <dcterms:created xsi:type="dcterms:W3CDTF">2019-12-08T22:31:25Z</dcterms:created>
  <dcterms:modified xsi:type="dcterms:W3CDTF">2019-12-08T22:48:56Z</dcterms:modified>
</cp:coreProperties>
</file>